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?>
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thumbnail" Target="docProps/thumbnail.jpeg"/>
  <Relationship Id="rId3" Type="http://schemas.openxmlformats.org/package/2006/relationships/metadata/core-properties" Target="docProps/core.xml"/>
  <Relationship Id="rId4" Type="http://schemas.openxmlformats.org/officeDocument/2006/relationships/extended-properties" Target="docProps/app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9144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
<Relationships xmlns="http://schemas.openxmlformats.org/package/2006/relationships">
  <Relationship Id="rId1" Type="http://schemas.openxmlformats.org/officeDocument/2006/relationships/slideMaster" Target="slideMasters/slideMaster1.xml"/>
  <Relationship Id="rId10" Type="http://schemas.openxmlformats.org/officeDocument/2006/relationships/slide" Target="slides/slide5.xml"/>
  <Relationship Id="rId11" Type="http://schemas.openxmlformats.org/officeDocument/2006/relationships/slide" Target="slides/slide6.xml"/>
  <Relationship Id="rId12" Type="http://schemas.openxmlformats.org/officeDocument/2006/relationships/slide" Target="slides/slide7.xml"/>
  <Relationship Id="rId13" Type="http://schemas.openxmlformats.org/officeDocument/2006/relationships/slide" Target="slides/slide8.xml"/>
  <Relationship Id="rId14" Type="http://schemas.openxmlformats.org/officeDocument/2006/relationships/slide" Target="slides/slide9.xml"/>
  <Relationship Id="rId15" Type="http://schemas.openxmlformats.org/officeDocument/2006/relationships/slide" Target="slides/slide10.xml"/>
  <Relationship Id="rId16" Type="http://schemas.openxmlformats.org/officeDocument/2006/relationships/slide" Target="slides/slide11.xml"/>
  <Relationship Id="rId17" Type="http://schemas.openxmlformats.org/officeDocument/2006/relationships/slide" Target="slides/slide12.xml"/>
  <Relationship Id="rId18" Type="http://schemas.openxmlformats.org/officeDocument/2006/relationships/slide" Target="slides/slide13.xml"/>
  <Relationship Id="rId19" Type="http://schemas.openxmlformats.org/officeDocument/2006/relationships/slide" Target="slides/slide14.xml"/>
  <Relationship Id="rId2" Type="http://schemas.openxmlformats.org/officeDocument/2006/relationships/presProps" Target="presProps.xml"/>
  <Relationship Id="rId20" Type="http://schemas.openxmlformats.org/officeDocument/2006/relationships/slide" Target="slides/slide15.xml"/>
  <Relationship Id="rId21" Type="http://schemas.openxmlformats.org/officeDocument/2006/relationships/slide" Target="slides/slide16.xml"/>
  <Relationship Id="rId22" Type="http://schemas.openxmlformats.org/officeDocument/2006/relationships/slide" Target="slides/slide17.xml"/>
  <Relationship Id="rId23" Type="http://schemas.openxmlformats.org/officeDocument/2006/relationships/slide" Target="slides/slide18.xml"/>
  <Relationship Id="rId24" Type="http://schemas.openxmlformats.org/officeDocument/2006/relationships/slide" Target="slides/slide19.xml"/>
  <Relationship Id="rId25" Type="http://schemas.openxmlformats.org/officeDocument/2006/relationships/slide" Target="slides/slide20.xml"/>
  <Relationship Id="rId26" Type="http://schemas.openxmlformats.org/officeDocument/2006/relationships/slide" Target="slides/slide21.xml"/>
  <Relationship Id="rId27" Type="http://schemas.openxmlformats.org/officeDocument/2006/relationships/slide" Target="slides/slide22.xml"/>
  <Relationship Id="rId28" Type="http://schemas.openxmlformats.org/officeDocument/2006/relationships/slide" Target="slides/slide23.xml"/>
  <Relationship Id="rId29" Type="http://schemas.openxmlformats.org/officeDocument/2006/relationships/slide" Target="slides/slide24.xml"/>
  <Relationship Id="rId3" Type="http://schemas.openxmlformats.org/officeDocument/2006/relationships/viewProps" Target="viewProps.xml"/>
  <Relationship Id="rId30" Type="http://schemas.openxmlformats.org/officeDocument/2006/relationships/slide" Target="slides/slide25.xml"/>
  <Relationship Id="rId31" Type="http://schemas.openxmlformats.org/officeDocument/2006/relationships/slide" Target="slides/slide26.xml"/>
  <Relationship Id="rId32" Type="http://schemas.openxmlformats.org/officeDocument/2006/relationships/slide" Target="slides/slide27.xml"/>
  <Relationship Id="rId33" Type="http://schemas.openxmlformats.org/officeDocument/2006/relationships/slide" Target="slides/slide28.xml"/>
  <Relationship Id="rId34" Type="http://schemas.openxmlformats.org/officeDocument/2006/relationships/slide" Target="slides/slide29.xml"/>
  <Relationship Id="rId35" Type="http://schemas.openxmlformats.org/officeDocument/2006/relationships/slide" Target="slides/slide30.xml"/>
  <Relationship Id="rId36" Type="http://schemas.openxmlformats.org/officeDocument/2006/relationships/slide" Target="slides/slide31.xml"/>
  <Relationship Id="rId4" Type="http://schemas.openxmlformats.org/officeDocument/2006/relationships/theme" Target="theme/theme1.xml"/>
  <Relationship Id="rId5" Type="http://schemas.openxmlformats.org/officeDocument/2006/relationships/tableStyles" Target="tableStyles.xml"/>
  <Relationship Id="rId6" Type="http://schemas.openxmlformats.org/officeDocument/2006/relationships/slide" Target="slides/slide1.xml"/>
  <Relationship Id="rId7" Type="http://schemas.openxmlformats.org/officeDocument/2006/relationships/slide" Target="slides/slide2.xml"/>
  <Relationship Id="rId8" Type="http://schemas.openxmlformats.org/officeDocument/2006/relationships/slide" Target="slides/slide3.xml"/>
  <Relationship Id="rId9" Type="http://schemas.openxmlformats.org/officeDocument/2006/relationships/slide" Target="slides/slide4.xml"/>
</Relationships>

</file>

<file path=ppt/slideLayouts/_rels/slideLayout1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10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11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2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3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4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5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6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7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8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9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10" Type="http://schemas.openxmlformats.org/officeDocument/2006/relationships/slideLayout" Target="../slideLayouts/slideLayout10.xml"/>
  <Relationship Id="rId11" Type="http://schemas.openxmlformats.org/officeDocument/2006/relationships/slideLayout" Target="../slideLayouts/slideLayout11.xml"/>
  <Relationship Id="rId12" Type="http://schemas.openxmlformats.org/officeDocument/2006/relationships/theme" Target="../theme/theme1.xml"/>
  <Relationship Id="rId2" Type="http://schemas.openxmlformats.org/officeDocument/2006/relationships/slideLayout" Target="../slideLayouts/slideLayout2.xml"/>
  <Relationship Id="rId3" Type="http://schemas.openxmlformats.org/officeDocument/2006/relationships/slideLayout" Target="../slideLayouts/slideLayout3.xml"/>
  <Relationship Id="rId4" Type="http://schemas.openxmlformats.org/officeDocument/2006/relationships/slideLayout" Target="../slideLayouts/slideLayout4.xml"/>
  <Relationship Id="rId5" Type="http://schemas.openxmlformats.org/officeDocument/2006/relationships/slideLayout" Target="../slideLayouts/slideLayout5.xml"/>
  <Relationship Id="rId6" Type="http://schemas.openxmlformats.org/officeDocument/2006/relationships/slideLayout" Target="../slideLayouts/slideLayout6.xml"/>
  <Relationship Id="rId7" Type="http://schemas.openxmlformats.org/officeDocument/2006/relationships/slideLayout" Target="../slideLayouts/slideLayout7.xml"/>
  <Relationship Id="rId8" Type="http://schemas.openxmlformats.org/officeDocument/2006/relationships/slideLayout" Target="../slideLayouts/slideLayout8.xml"/>
  <Relationship Id="rId9" Type="http://schemas.openxmlformats.org/officeDocument/2006/relationships/slideLayout" Target="../slideLayouts/slideLayout9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1.jpeg"/>
</Relationships>

</file>

<file path=ppt/slides/_rels/slide1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3.jpeg"/>
</Relationships>

</file>

<file path=ppt/slides/_rels/slide1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</Relationships>

</file>

<file path=ppt/slides/_rels/slide1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3.jpeg"/>
</Relationships>

</file>

<file path=ppt/slides/_rels/slide1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3.jpeg"/>
</Relationships>

</file>

<file path=ppt/slides/_rels/slide1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3.jpeg"/>
</Relationships>

</file>

<file path=ppt/slides/_rels/slide1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3.jpeg"/>
</Relationships>

</file>

<file path=ppt/slides/_rels/slide1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</Relationships>

</file>

<file path=ppt/slides/_rels/slide1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5.jpeg"/>
  <Relationship Id="rId3" Type="http://schemas.openxmlformats.org/officeDocument/2006/relationships/image" Target="../media/image3.jpeg"/>
</Relationships>

</file>

<file path=ppt/slides/_rels/slide1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6.jpeg"/>
  <Relationship Id="rId3" Type="http://schemas.openxmlformats.org/officeDocument/2006/relationships/image" Target="../media/image3.jpeg"/>
</Relationships>

</file>

<file path=ppt/slides/_rels/slide1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7.jpeg"/>
  <Relationship Id="rId3" Type="http://schemas.openxmlformats.org/officeDocument/2006/relationships/image" Target="../media/image3.jpeg"/>
</Relationships>

</file>

<file path=ppt/slides/_rels/slide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</Relationships>

</file>

<file path=ppt/slides/_rels/slide2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8.jpeg"/>
  <Relationship Id="rId3" Type="http://schemas.openxmlformats.org/officeDocument/2006/relationships/image" Target="../media/image3.jpeg"/>
</Relationships>

</file>

<file path=ppt/slides/_rels/slide2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9.jpeg"/>
  <Relationship Id="rId3" Type="http://schemas.openxmlformats.org/officeDocument/2006/relationships/image" Target="../media/image3.jpeg"/>
</Relationships>

</file>

<file path=ppt/slides/_rels/slide2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10.jpeg"/>
  <Relationship Id="rId3" Type="http://schemas.openxmlformats.org/officeDocument/2006/relationships/image" Target="../media/image3.jpeg"/>
</Relationships>

</file>

<file path=ppt/slides/_rels/slide2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11.jpeg"/>
  <Relationship Id="rId3" Type="http://schemas.openxmlformats.org/officeDocument/2006/relationships/image" Target="../media/image3.jpeg"/>
</Relationships>

</file>

<file path=ppt/slides/_rels/slide2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12.jpeg"/>
  <Relationship Id="rId3" Type="http://schemas.openxmlformats.org/officeDocument/2006/relationships/image" Target="../media/image3.jpeg"/>
</Relationships>

</file>

<file path=ppt/slides/_rels/slide2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3.jpeg"/>
</Relationships>

</file>

<file path=ppt/slides/_rels/slide2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3.jpeg"/>
</Relationships>

</file>

<file path=ppt/slides/_rels/slide2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13.tiff"/>
</Relationships>

</file>

<file path=ppt/slides/_rels/slide2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3.jpeg"/>
</Relationships>

</file>

<file path=ppt/slides/_rels/slide2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3.jpeg"/>
</Relationships>

</file>

<file path=ppt/slides/_rels/slide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</Relationships>

</file>

<file path=ppt/slides/_rels/slide3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3.jpeg"/>
</Relationships>

</file>

<file path=ppt/slides/_rels/slide3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3.jpeg"/>
</Relationships>

</file>

<file path=ppt/slides/_rels/slide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3.jpeg"/>
</Relationships>

</file>

<file path=ppt/slides/_rels/slide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3.jpeg"/>
</Relationships>

</file>

<file path=ppt/slides/_rels/slide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4.jpeg"/>
</Relationships>

</file>

<file path=ppt/slides/_rels/slide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4.jpeg"/>
</Relationships>

</file>

<file path=ppt/slides/_rels/slide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4.jpeg"/>
</Relationships>

</file>

<file path=ppt/slides/_rels/slide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4.jpeg"/>
</Relationships>
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971800"/>
            <a:ext cx="5181600" cy="3429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1066800"/>
            <a:ext cx="9144000" cy="1552575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 CITY OF ASHEVILLE</a:t>
            </a: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
</a:t>
            </a: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OPEN ENROLLMENT </a:t>
            </a: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
</a:t>
            </a: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2008/09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685800" y="1066800"/>
            <a:ext cx="7772400" cy="10668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000" i="false">
                <a:solidFill>
                  <a:srgbClr val="000000"/>
                </a:solidFill>
                <a:latin typeface="Times New Roman"/>
              </a:rPr>
              <a:t>What’s New and Exciting in the Pharmacy Plan?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685800" y="2286000"/>
            <a:ext cx="7772400" cy="4038600"/>
          </a:xfrm>
          <a:prstGeom prst="rect">
            <a:avLst/>
          </a:prstGeom>
          <a:noFill/>
        </p:spPr>
        <p:txBody>
          <a:bodyPr anchor="t" bIns="45720" lIns="91440" vert="horz">
            <a:normAutofit/>
          </a:bodyPr>
          <a:lstStyle/>
          <a:p>
            <a:pPr algn="l" indent="-342900" marL="342900" lvl="0">
              <a:lnSpc>
                <a:spcPct val="90000"/>
              </a:lnSpc>
              <a:spcBef>
                <a:spcPct val="20000"/>
              </a:spcBef>
            </a:pP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CareMark (new administrator)</a:t>
            </a:r>
          </a:p>
          <a:p>
            <a:pPr algn="l" indent="-342900" marL="342900" lvl="0">
              <a:lnSpc>
                <a:spcPct val="90000"/>
              </a:lnSpc>
              <a:spcBef>
                <a:spcPct val="20000"/>
              </a:spcBef>
            </a:pP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Adding 3</a:t>
            </a: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rd</a:t>
            </a: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 tier</a:t>
            </a:r>
          </a:p>
          <a:p>
            <a:pPr algn="l" indent="-342900" marL="342900" lvl="0">
              <a:lnSpc>
                <a:spcPct val="90000"/>
              </a:lnSpc>
              <a:spcBef>
                <a:spcPct val="20000"/>
              </a:spcBef>
            </a:pP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Annual maximum removed</a:t>
            </a:r>
          </a:p>
          <a:p>
            <a:pPr algn="l" indent="-342900" marL="342900" lvl="0">
              <a:lnSpc>
                <a:spcPct val="90000"/>
              </a:lnSpc>
              <a:spcBef>
                <a:spcPct val="20000"/>
              </a:spcBef>
            </a:pP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The City continues to offer 16 free medications regardless of your plan</a:t>
            </a:r>
          </a:p>
          <a:p>
            <a:pPr algn="l" indent="-342900" marL="342900" lvl="0">
              <a:lnSpc>
                <a:spcPct val="90000"/>
              </a:lnSpc>
              <a:spcBef>
                <a:spcPct val="20000"/>
              </a:spcBef>
            </a:pP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Asheville Project – Prescriptions remain free of charge</a:t>
            </a:r>
          </a:p>
          <a:p>
            <a:pPr algn="l" indent="-342900" marL="342900" lvl="0">
              <a:lnSpc>
                <a:spcPct val="90000"/>
              </a:lnSpc>
              <a:spcBef>
                <a:spcPct val="20000"/>
              </a:spcBef>
            </a:pPr>
          </a:p>
          <a:p>
            <a:pPr algn="l" indent="-342900" marL="342900" lvl="0">
              <a:lnSpc>
                <a:spcPct val="90000"/>
              </a:lnSpc>
              <a:spcBef>
                <a:spcPct val="20000"/>
              </a:spcBef>
            </a:pPr>
          </a:p>
          <a:p>
            <a:pPr algn="l" indent="-342900" marL="342900" lvl="0">
              <a:lnSpc>
                <a:spcPct val="90000"/>
              </a:lnSpc>
              <a:spcBef>
                <a:spcPct val="20000"/>
              </a:spcBef>
            </a:pPr>
          </a:p>
          <a:p>
            <a:pPr algn="l" indent="-342900" marL="342900" lvl="0">
              <a:lnSpc>
                <a:spcPct val="90000"/>
              </a:lnSpc>
              <a:spcBef>
                <a:spcPct val="2000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685800" y="1066800"/>
            <a:ext cx="7772400" cy="11430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000" i="false">
                <a:solidFill>
                  <a:srgbClr val="000000"/>
                </a:solidFill>
                <a:latin typeface="Times New Roman"/>
              </a:rPr>
              <a:t>Benefit Comparison - Pharmacy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685800" y="1219200"/>
            <a:ext cx="7772400" cy="6858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000" i="false">
                <a:solidFill>
                  <a:srgbClr val="000000"/>
                </a:solidFill>
                <a:latin typeface="Times New Roman"/>
              </a:rPr>
              <a:t>2008 Dental Premiums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685800" y="1066800"/>
            <a:ext cx="7772400" cy="9906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000" i="false">
                <a:solidFill>
                  <a:srgbClr val="000000"/>
                </a:solidFill>
                <a:latin typeface="Times New Roman"/>
              </a:rPr>
              <a:t>On-Line Enrollment – You Control Your Benefit Selections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685800" y="2514600"/>
            <a:ext cx="7772400" cy="3581400"/>
          </a:xfrm>
          <a:prstGeom prst="rect">
            <a:avLst/>
          </a:prstGeom>
          <a:noFill/>
        </p:spPr>
        <p:txBody>
          <a:bodyPr anchor="t" bIns="45720" lIns="91440" vert="horz">
            <a:normAutofit/>
          </a:bodyPr>
          <a:lstStyle/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You will enroll and select your benefit options either on-line or by telephone 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You will receive a benefits enrollment worksheet in 5-10 days that will explain how to access the enrollment system.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685800" y="838200"/>
            <a:ext cx="7772400" cy="12192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It Only Takes A Minute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</p:spPr>
        <p:txBody>
          <a:bodyPr anchor="t" bIns="45720" lIns="91440" vert="horz">
            <a:normAutofit/>
          </a:bodyPr>
          <a:lstStyle/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Every employee will receive a confirmation that details the elected benefits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You will have the opportunity to change/revise your initial benefit elections – must be completed by midnight, Sunday, August 17th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685800" y="1143000"/>
            <a:ext cx="7772400" cy="10668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It’s Easy 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685800" y="2590800"/>
            <a:ext cx="7772400" cy="3505200"/>
          </a:xfrm>
          <a:prstGeom prst="rect">
            <a:avLst/>
          </a:prstGeom>
          <a:noFill/>
        </p:spPr>
        <p:txBody>
          <a:bodyPr anchor="t" bIns="45720" lIns="91440" vert="horz">
            <a:normAutofit/>
          </a:bodyPr>
          <a:lstStyle/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A final confirmation letter will be mailed to you with vital information regarding your election 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New insurance cards will be distributed in early September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685800" y="1143000"/>
            <a:ext cx="7772400" cy="6096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How to Enroll</a:t>
            </a:r>
          </a:p>
        </p:txBody>
      </p:sp>
      <p:sp>
        <p:nvSpPr>
          <p:cNvPr name="TextBox 2" id="3"/>
          <p:cNvSpPr txBox="true"/>
          <p:nvPr/>
        </p:nvSpPr>
        <p:spPr>
          <a:xfrm>
            <a:off x="685800" y="2286000"/>
            <a:ext cx="7772400" cy="3810000"/>
          </a:xfrm>
          <a:prstGeom prst="rect">
            <a:avLst/>
          </a:prstGeom>
          <a:noFill/>
        </p:spPr>
        <p:txBody>
          <a:bodyPr anchor="t" bIns="45720" lIns="91440" vert="horz">
            <a:normAutofit/>
          </a:bodyPr>
          <a:lstStyle/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200" i="false">
                <a:solidFill>
                  <a:srgbClr val="000000"/>
                </a:solidFill>
                <a:latin typeface="Times New Roman"/>
              </a:rPr>
              <a:t>Go to </a:t>
            </a:r>
            <a:r>
              <a:rPr lang="en-US" b="false" sz="3200" i="false">
                <a:solidFill>
                  <a:srgbClr val="000000"/>
                </a:solidFill>
                <a:latin typeface="Times New Roman"/>
              </a:rPr>
              <a:t>www.eelect.com</a:t>
            </a:r>
          </a:p>
          <a:p>
            <a:pPr algn="l" indent="-285750" marL="742950" lvl="1">
              <a:lnSpc>
                <a:spcPct val="100000"/>
              </a:lnSpc>
              <a:spcBef>
                <a:spcPct val="20000"/>
              </a:spcBef>
            </a:pPr>
            <a:r>
              <a:rPr lang="en-US" b="false" sz="2800" i="false">
                <a:solidFill>
                  <a:srgbClr val="000000"/>
                </a:solidFill>
                <a:latin typeface="Times New Roman"/>
              </a:rPr>
              <a:t>Enter the Enrollment ID 17133 (on your form)</a:t>
            </a:r>
          </a:p>
          <a:p>
            <a:pPr algn="l" indent="-285750" marL="742950" lvl="1">
              <a:lnSpc>
                <a:spcPct val="100000"/>
              </a:lnSpc>
              <a:spcBef>
                <a:spcPct val="20000"/>
              </a:spcBef>
            </a:pPr>
            <a:r>
              <a:rPr lang="en-US" b="false" sz="2800" i="false">
                <a:solidFill>
                  <a:srgbClr val="000000"/>
                </a:solidFill>
                <a:latin typeface="Times New Roman"/>
              </a:rPr>
              <a:t>Enter your Social Security Number</a:t>
            </a:r>
          </a:p>
          <a:p>
            <a:pPr algn="l" indent="-285750" marL="742950" lvl="1">
              <a:lnSpc>
                <a:spcPct val="100000"/>
              </a:lnSpc>
              <a:spcBef>
                <a:spcPct val="20000"/>
              </a:spcBef>
            </a:pPr>
            <a:r>
              <a:rPr lang="en-US" b="false" sz="2800" i="false">
                <a:solidFill>
                  <a:srgbClr val="000000"/>
                </a:solidFill>
                <a:latin typeface="Times New Roman"/>
              </a:rPr>
              <a:t>Enter the 4 digit Pin that appears on your form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200" i="false">
                <a:solidFill>
                  <a:srgbClr val="000000"/>
                </a:solidFill>
                <a:latin typeface="Times New Roman"/>
              </a:rPr>
              <a:t>Call 1-866-203-3885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44000" cy="4800600"/>
          </a:xfrm>
          <a:prstGeom prst="rect">
            <a:avLst/>
          </a:prstGeom>
        </p:spPr>
      </p:pic>
      <p:pic>
        <p:nvPicPr>
          <p:cNvPr name="Picture 4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3" y="1676400"/>
            <a:ext cx="8678862" cy="5181600"/>
          </a:xfrm>
          <a:prstGeom prst="rect">
            <a:avLst/>
          </a:prstGeom>
        </p:spPr>
      </p:pic>
      <p:pic>
        <p:nvPicPr>
          <p:cNvPr name="Picture 4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44000" cy="4800600"/>
          </a:xfrm>
          <a:prstGeom prst="rect">
            <a:avLst/>
          </a:prstGeom>
        </p:spPr>
      </p:pic>
      <p:pic>
        <p:nvPicPr>
          <p:cNvPr name="Picture 4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1295400"/>
            <a:ext cx="9144000" cy="5334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What’s New and Exciting in </a:t>
            </a: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
</a:t>
            </a: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Our Medical Plan?</a:t>
            </a:r>
          </a:p>
        </p:txBody>
      </p:sp>
      <p:sp>
        <p:nvSpPr>
          <p:cNvPr name="TextBox 2" id="3"/>
          <p:cNvSpPr txBox="true"/>
          <p:nvPr/>
        </p:nvSpPr>
        <p:spPr>
          <a:xfrm>
            <a:off x="0" y="2362200"/>
            <a:ext cx="9144000" cy="4495800"/>
          </a:xfrm>
          <a:prstGeom prst="rect">
            <a:avLst/>
          </a:prstGeom>
          <a:noFill/>
        </p:spPr>
        <p:txBody>
          <a:bodyPr anchor="t" bIns="45720" lIns="91440" vert="horz">
            <a:normAutofit/>
          </a:bodyPr>
          <a:lstStyle/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CoreSource (new administrator)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 Adding a 3</a:t>
            </a: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rd</a:t>
            </a: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 tier with new options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Crescent Physician Network 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Enrollments will be made on-line or via telephone and must be completed by midnight, Sunday, August 10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0"/>
            <a:ext cx="9144000" cy="4953000"/>
          </a:xfrm>
          <a:prstGeom prst="rect">
            <a:avLst/>
          </a:prstGeom>
        </p:spPr>
      </p:pic>
      <p:pic>
        <p:nvPicPr>
          <p:cNvPr name="Picture 4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  <p:pic>
        <p:nvPicPr>
          <p:cNvPr name="Picture 4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44000" cy="4800600"/>
          </a:xfrm>
          <a:prstGeom prst="rect">
            <a:avLst/>
          </a:prstGeom>
        </p:spPr>
      </p:pic>
      <p:pic>
        <p:nvPicPr>
          <p:cNvPr name="Picture 4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9400"/>
            <a:ext cx="9144000" cy="4038600"/>
          </a:xfrm>
          <a:prstGeom prst="rect">
            <a:avLst/>
          </a:prstGeom>
        </p:spPr>
      </p:pic>
      <p:pic>
        <p:nvPicPr>
          <p:cNvPr name="Picture 4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9800"/>
            <a:ext cx="9144000" cy="4648200"/>
          </a:xfrm>
          <a:prstGeom prst="rect">
            <a:avLst/>
          </a:prstGeom>
        </p:spPr>
      </p:pic>
      <p:pic>
        <p:nvPicPr>
          <p:cNvPr name="Picture 4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685800" y="914400"/>
            <a:ext cx="7772400" cy="8382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Cancer &amp; Specified Disease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</p:spPr>
        <p:txBody>
          <a:bodyPr anchor="t" bIns="45720" lIns="91440" vert="horz">
            <a:normAutofit/>
          </a:bodyPr>
          <a:lstStyle/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2800" i="false">
                <a:solidFill>
                  <a:srgbClr val="000000"/>
                </a:solidFill>
                <a:latin typeface="Times New Roman"/>
              </a:rPr>
              <a:t>This benefit provides coverage to employees and their dependents diagnosed w/cancer or any of the other 29 other specified diseases.  </a:t>
            </a:r>
          </a:p>
          <a:p>
            <a:pPr algn="l" indent="-285750" marL="742950" lvl="1">
              <a:lnSpc>
                <a:spcPct val="100000"/>
              </a:lnSpc>
              <a:spcBef>
                <a:spcPct val="20000"/>
              </a:spcBef>
            </a:pPr>
            <a:r>
              <a:rPr lang="en-US" b="false" sz="2400" i="false">
                <a:solidFill>
                  <a:srgbClr val="000000"/>
                </a:solidFill>
                <a:latin typeface="Times New Roman"/>
              </a:rPr>
              <a:t>Maximum 12 month pre-existing condition exclusion</a:t>
            </a:r>
          </a:p>
          <a:p>
            <a:pPr algn="l" indent="-285750" marL="742950" lvl="1">
              <a:lnSpc>
                <a:spcPct val="100000"/>
              </a:lnSpc>
              <a:spcBef>
                <a:spcPct val="20000"/>
              </a:spcBef>
            </a:pPr>
            <a:r>
              <a:rPr lang="en-US" b="false" sz="2400" i="false">
                <a:solidFill>
                  <a:srgbClr val="000000"/>
                </a:solidFill>
                <a:latin typeface="Times New Roman"/>
              </a:rPr>
              <a:t>$100 payment each year for each covered person getting annual physical that includes cancer screening</a:t>
            </a:r>
          </a:p>
          <a:p>
            <a:pPr algn="l" indent="-285750" marL="742950" lvl="1">
              <a:lnSpc>
                <a:spcPct val="100000"/>
              </a:lnSpc>
              <a:spcBef>
                <a:spcPct val="20000"/>
              </a:spcBef>
            </a:pPr>
            <a:r>
              <a:rPr lang="en-US" b="false" sz="2400" i="false">
                <a:solidFill>
                  <a:srgbClr val="000000"/>
                </a:solidFill>
                <a:latin typeface="Times New Roman"/>
              </a:rPr>
              <a:t>To add this coverage, you must complete the Evidence of Insurability &amp; Enrollment Form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685800" y="990600"/>
            <a:ext cx="7772400" cy="7620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Life Insurance – The Standard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</p:spPr>
        <p:txBody>
          <a:bodyPr anchor="t" bIns="45720" lIns="91440" vert="horz">
            <a:normAutofit/>
          </a:bodyPr>
          <a:lstStyle/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200" i="false">
                <a:solidFill>
                  <a:srgbClr val="000000"/>
                </a:solidFill>
                <a:latin typeface="Times New Roman"/>
              </a:rPr>
              <a:t>Rates remain the same</a:t>
            </a:r>
          </a:p>
          <a:p>
            <a:pPr algn="l" indent="-285750" marL="742950" lvl="1">
              <a:lnSpc>
                <a:spcPct val="100000"/>
              </a:lnSpc>
              <a:spcBef>
                <a:spcPct val="20000"/>
              </a:spcBef>
            </a:pPr>
            <a:r>
              <a:rPr lang="en-US" b="false" sz="2800" i="false">
                <a:solidFill>
                  <a:srgbClr val="000000"/>
                </a:solidFill>
                <a:latin typeface="Times New Roman"/>
              </a:rPr>
              <a:t>Rates are based on salary &amp; age on 1/1</a:t>
            </a:r>
          </a:p>
          <a:p>
            <a:pPr algn="l" indent="-285750" marL="742950" lvl="1">
              <a:lnSpc>
                <a:spcPct val="100000"/>
              </a:lnSpc>
              <a:spcBef>
                <a:spcPct val="20000"/>
              </a:spcBef>
            </a:pPr>
            <a:r>
              <a:rPr lang="en-US" b="false" sz="2800" i="false">
                <a:solidFill>
                  <a:srgbClr val="000000"/>
                </a:solidFill>
                <a:latin typeface="Times New Roman"/>
              </a:rPr>
              <a:t>To increase your life insurance or your dependent life insurance requires additional paperwork and a physical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35000"/>
            <a:ext cx="13335000" cy="13335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685800" y="1066800"/>
            <a:ext cx="7772400" cy="9144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Flexible Spending Accounts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685800" y="2133600"/>
            <a:ext cx="7772400" cy="3962400"/>
          </a:xfrm>
          <a:prstGeom prst="rect">
            <a:avLst/>
          </a:prstGeom>
          <a:noFill/>
        </p:spPr>
        <p:txBody>
          <a:bodyPr anchor="t" bIns="45720" lIns="91440" vert="horz">
            <a:normAutofit/>
          </a:bodyPr>
          <a:lstStyle/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200" i="false">
                <a:solidFill>
                  <a:srgbClr val="000000"/>
                </a:solidFill>
                <a:latin typeface="Times New Roman"/>
              </a:rPr>
              <a:t>Because of the new plan, you may change the amount in your Flexible Spending Account.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200" i="false">
                <a:solidFill>
                  <a:srgbClr val="000000"/>
                </a:solidFill>
                <a:latin typeface="Times New Roman"/>
              </a:rPr>
              <a:t>This change affects 2008 only.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685800" y="914400"/>
            <a:ext cx="7772400" cy="10668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Flexible Spending Accounts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685800" y="2133600"/>
            <a:ext cx="7772400" cy="3962400"/>
          </a:xfrm>
          <a:prstGeom prst="rect">
            <a:avLst/>
          </a:prstGeom>
          <a:noFill/>
        </p:spPr>
        <p:txBody>
          <a:bodyPr anchor="t" bIns="45720" lIns="91440" vert="horz">
            <a:normAutofit/>
          </a:bodyPr>
          <a:lstStyle/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200" i="false">
                <a:solidFill>
                  <a:srgbClr val="000000"/>
                </a:solidFill>
                <a:latin typeface="Times New Roman"/>
              </a:rPr>
              <a:t>You should enter a “yearly” dollar amount when completing your on-line enrollment.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200" i="false">
                <a:solidFill>
                  <a:srgbClr val="000000"/>
                </a:solidFill>
                <a:latin typeface="Times New Roman"/>
              </a:rPr>
              <a:t>In December, all employees will have the opportunity to enroll for Calendar Year 2009.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685800" y="1066800"/>
            <a:ext cx="7772400" cy="11430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Benefit Comparison - Medical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685800" y="838200"/>
            <a:ext cx="7772400" cy="10668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Miscellaneous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</p:spPr>
        <p:txBody>
          <a:bodyPr anchor="t" bIns="45720" lIns="91440" vert="horz">
            <a:normAutofit/>
          </a:bodyPr>
          <a:lstStyle/>
          <a:p>
            <a:pPr algn="l" indent="-342900" marL="342900" lvl="0">
              <a:lnSpc>
                <a:spcPct val="90000"/>
              </a:lnSpc>
              <a:spcBef>
                <a:spcPct val="20000"/>
              </a:spcBef>
            </a:pPr>
            <a:r>
              <a:rPr lang="en-US" b="false" sz="2400" i="false">
                <a:solidFill>
                  <a:srgbClr val="000000"/>
                </a:solidFill>
                <a:latin typeface="Times New Roman"/>
              </a:rPr>
              <a:t>Vision Benefit – </a:t>
            </a:r>
            <a:r>
              <a:rPr lang="en-US" b="false" sz="2000" i="false">
                <a:solidFill>
                  <a:srgbClr val="000000"/>
                </a:solidFill>
                <a:latin typeface="Times New Roman"/>
              </a:rPr>
              <a:t>Vision comes with the medical benefit</a:t>
            </a:r>
            <a:r>
              <a:rPr lang="en-US" b="false" sz="2400" i="false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b="false" sz="2000" i="false">
                <a:solidFill>
                  <a:srgbClr val="000000"/>
                </a:solidFill>
                <a:latin typeface="Times New Roman"/>
              </a:rPr>
              <a:t>and</a:t>
            </a:r>
            <a:r>
              <a:rPr lang="en-US" b="false" sz="2400" i="false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b="false" sz="2000" i="false">
                <a:solidFill>
                  <a:srgbClr val="000000"/>
                </a:solidFill>
                <a:latin typeface="Times New Roman"/>
              </a:rPr>
              <a:t>remains the same</a:t>
            </a:r>
          </a:p>
          <a:p>
            <a:pPr algn="l" indent="-342900" marL="342900" lvl="0">
              <a:lnSpc>
                <a:spcPct val="90000"/>
              </a:lnSpc>
              <a:spcBef>
                <a:spcPct val="20000"/>
              </a:spcBef>
            </a:pPr>
            <a:r>
              <a:rPr lang="en-US" b="false" sz="2400" i="false">
                <a:solidFill>
                  <a:srgbClr val="000000"/>
                </a:solidFill>
                <a:latin typeface="Times New Roman"/>
              </a:rPr>
              <a:t>Asheville Project</a:t>
            </a:r>
          </a:p>
          <a:p>
            <a:pPr algn="l" indent="-285750" marL="742950" lvl="1">
              <a:lnSpc>
                <a:spcPct val="90000"/>
              </a:lnSpc>
              <a:spcBef>
                <a:spcPct val="20000"/>
              </a:spcBef>
            </a:pPr>
            <a:r>
              <a:rPr lang="en-US" b="false" sz="2000" i="false">
                <a:solidFill>
                  <a:srgbClr val="000000"/>
                </a:solidFill>
                <a:latin typeface="Times New Roman"/>
              </a:rPr>
              <a:t>Forms are available on the Intranet/Internet, and in Human Resources and Health Services</a:t>
            </a:r>
          </a:p>
          <a:p>
            <a:pPr algn="l" indent="-285750" marL="742950" lvl="1">
              <a:lnSpc>
                <a:spcPct val="90000"/>
              </a:lnSpc>
              <a:spcBef>
                <a:spcPct val="20000"/>
              </a:spcBef>
            </a:pPr>
            <a:r>
              <a:rPr lang="en-US" b="false" sz="2000" i="false">
                <a:solidFill>
                  <a:srgbClr val="000000"/>
                </a:solidFill>
                <a:latin typeface="Times New Roman"/>
              </a:rPr>
              <a:t>Forms need to be returned to Human Resources/Destiny Mattsson</a:t>
            </a:r>
          </a:p>
          <a:p>
            <a:pPr algn="l" indent="-342900" marL="342900" lvl="0">
              <a:lnSpc>
                <a:spcPct val="90000"/>
              </a:lnSpc>
              <a:spcBef>
                <a:spcPct val="20000"/>
              </a:spcBef>
            </a:pPr>
            <a:r>
              <a:rPr lang="en-US" b="false" sz="2400" i="false">
                <a:solidFill>
                  <a:srgbClr val="000000"/>
                </a:solidFill>
                <a:latin typeface="Times New Roman"/>
              </a:rPr>
              <a:t>Beneficiary Changes</a:t>
            </a:r>
          </a:p>
          <a:p>
            <a:pPr algn="l" indent="-285750" marL="742950" lvl="1">
              <a:lnSpc>
                <a:spcPct val="90000"/>
              </a:lnSpc>
              <a:spcBef>
                <a:spcPct val="20000"/>
              </a:spcBef>
            </a:pPr>
            <a:r>
              <a:rPr lang="en-US" b="false" sz="2000" i="false">
                <a:solidFill>
                  <a:srgbClr val="000000"/>
                </a:solidFill>
                <a:latin typeface="Times New Roman"/>
              </a:rPr>
              <a:t>Forms are available on the Intranet/Internet.  Return to HR for final processing.</a:t>
            </a:r>
          </a:p>
          <a:p>
            <a:pPr algn="l" indent="-342900" marL="342900" lvl="0">
              <a:lnSpc>
                <a:spcPct val="90000"/>
              </a:lnSpc>
              <a:spcBef>
                <a:spcPct val="20000"/>
              </a:spcBef>
            </a:pPr>
            <a:r>
              <a:rPr lang="en-US" b="false" sz="2400" i="false">
                <a:solidFill>
                  <a:srgbClr val="000000"/>
                </a:solidFill>
                <a:latin typeface="Times New Roman"/>
              </a:rPr>
              <a:t>401(k) – ICMA 457 </a:t>
            </a:r>
          </a:p>
          <a:p>
            <a:pPr algn="l" indent="-285750" marL="742950" lvl="1">
              <a:lnSpc>
                <a:spcPct val="90000"/>
              </a:lnSpc>
              <a:spcBef>
                <a:spcPct val="20000"/>
              </a:spcBef>
            </a:pPr>
            <a:r>
              <a:rPr lang="en-US" b="false" sz="2000" i="false">
                <a:solidFill>
                  <a:srgbClr val="000000"/>
                </a:solidFill>
                <a:latin typeface="Times New Roman"/>
              </a:rPr>
              <a:t>To change your contributions you can go to the Intranet/Internet.  Return to HR for final processing</a:t>
            </a:r>
          </a:p>
          <a:p>
            <a:pPr algn="l" indent="-342900" marL="342900" lvl="0">
              <a:lnSpc>
                <a:spcPct val="90000"/>
              </a:lnSpc>
              <a:spcBef>
                <a:spcPct val="20000"/>
              </a:spcBef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685800" y="1143000"/>
            <a:ext cx="7772400" cy="6096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000" i="false">
                <a:solidFill>
                  <a:srgbClr val="000000"/>
                </a:solidFill>
                <a:latin typeface="Times New Roman"/>
              </a:rPr>
              <a:t>2008 Health Insurance Premiums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685800" y="1219200"/>
            <a:ext cx="7848600" cy="7620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000" i="false">
                <a:solidFill>
                  <a:srgbClr val="000000"/>
                </a:solidFill>
                <a:latin typeface="Times New Roman"/>
              </a:rPr>
              <a:t>What’s So Great About the </a:t>
            </a:r>
            <a:r>
              <a:rPr lang="en-US" b="true" sz="4000" i="false">
                <a:solidFill>
                  <a:srgbClr val="000000"/>
                </a:solidFill>
                <a:latin typeface="Times New Roman"/>
              </a:rPr>
              <a:t>
</a:t>
            </a:r>
            <a:r>
              <a:rPr lang="en-US" b="true" sz="4000" i="false">
                <a:solidFill>
                  <a:srgbClr val="000000"/>
                </a:solidFill>
                <a:latin typeface="Times New Roman"/>
              </a:rPr>
              <a:t>Hi In-Network Tier?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685800" y="2286000"/>
            <a:ext cx="7772400" cy="3810000"/>
          </a:xfrm>
          <a:prstGeom prst="rect">
            <a:avLst/>
          </a:prstGeom>
          <a:noFill/>
        </p:spPr>
        <p:txBody>
          <a:bodyPr anchor="t" bIns="45720" lIns="91440" vert="horz">
            <a:normAutofit/>
          </a:bodyPr>
          <a:lstStyle/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200" i="false">
                <a:solidFill>
                  <a:srgbClr val="000000"/>
                </a:solidFill>
                <a:latin typeface="Times New Roman"/>
              </a:rPr>
              <a:t>Significant premium savings in most cases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200" i="false">
                <a:solidFill>
                  <a:srgbClr val="000000"/>
                </a:solidFill>
                <a:latin typeface="Times New Roman"/>
              </a:rPr>
              <a:t>Large network of local providers	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200" i="false">
                <a:solidFill>
                  <a:srgbClr val="000000"/>
                </a:solidFill>
                <a:latin typeface="Times New Roman"/>
              </a:rPr>
              <a:t>Significant savings in co-pays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200" i="false">
                <a:solidFill>
                  <a:srgbClr val="000000"/>
                </a:solidFill>
                <a:latin typeface="Times New Roman"/>
              </a:rPr>
              <a:t>No co-insurance (no 80/20 plan)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200" i="false">
                <a:solidFill>
                  <a:srgbClr val="000000"/>
                </a:solidFill>
                <a:latin typeface="Times New Roman"/>
              </a:rPr>
              <a:t>No generic drug co-pay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200" i="false">
                <a:solidFill>
                  <a:srgbClr val="000000"/>
                </a:solidFill>
                <a:latin typeface="Times New Roman"/>
              </a:rPr>
              <a:t>Flat $150 co-pay for ER visits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5003800"/>
            <a:ext cx="2770188" cy="15494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609600" y="0"/>
            <a:ext cx="7772400" cy="7620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Hi In-Network Scenario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5181600"/>
            <a:ext cx="2133600" cy="142875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609600" y="0"/>
            <a:ext cx="7772400" cy="7620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Hi In-Network Scenario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5181600"/>
            <a:ext cx="2133600" cy="142875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609600" y="0"/>
            <a:ext cx="7772400" cy="7620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Hi In-Network Scenario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5181600"/>
            <a:ext cx="2133600" cy="142875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609600" y="0"/>
            <a:ext cx="7772400" cy="7620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000" i="false">
                <a:solidFill>
                  <a:srgbClr val="000000"/>
                </a:solidFill>
                <a:latin typeface="Times New Roman"/>
              </a:rPr>
              <a:t>Standard Vs. Hi In-Network Plan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oreProperties xmlns="http://schemas.openxmlformats.org/package/2006/metadata/core-properties"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revision>1</revision>
</coreProperties>
</file>